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39" r:id="rId1"/>
  </p:sldMasterIdLst>
  <p:notesMasterIdLst>
    <p:notesMasterId r:id="rId39"/>
  </p:notesMasterIdLst>
  <p:sldIdLst>
    <p:sldId id="281" r:id="rId2"/>
    <p:sldId id="256" r:id="rId3"/>
    <p:sldId id="257" r:id="rId4"/>
    <p:sldId id="258" r:id="rId5"/>
    <p:sldId id="259" r:id="rId6"/>
    <p:sldId id="34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2" r:id="rId18"/>
    <p:sldId id="271" r:id="rId19"/>
    <p:sldId id="272" r:id="rId20"/>
    <p:sldId id="28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49" r:id="rId29"/>
    <p:sldId id="351" r:id="rId30"/>
    <p:sldId id="353" r:id="rId31"/>
    <p:sldId id="354" r:id="rId32"/>
    <p:sldId id="355" r:id="rId33"/>
    <p:sldId id="356" r:id="rId34"/>
    <p:sldId id="358" r:id="rId35"/>
    <p:sldId id="359" r:id="rId36"/>
    <p:sldId id="360" r:id="rId37"/>
    <p:sldId id="348" r:id="rId38"/>
  </p:sldIdLst>
  <p:sldSz cx="14630400" cy="8229600"/>
  <p:notesSz cx="8229600" cy="14630400"/>
  <p:embeddedFontLst>
    <p:embeddedFont>
      <p:font typeface="Gill Sans MT" panose="020B0502020104020203" pitchFamily="34" charset="0"/>
      <p:regular r:id="rId40"/>
      <p:bold r:id="rId41"/>
      <p:italic r:id="rId42"/>
      <p:boldItalic r:id="rId43"/>
    </p:embeddedFont>
    <p:embeddedFont>
      <p:font typeface="Montserrat Bold" panose="020B0604020202020204" charset="0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03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652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959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551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90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406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57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7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53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7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636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60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0480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091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986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759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6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297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4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9045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494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593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77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6297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361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8447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809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1745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6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095563" y="2485440"/>
            <a:ext cx="6439200" cy="3258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11202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255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317443" y="4629981"/>
            <a:ext cx="3995520" cy="1112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6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91400" y="1458821"/>
            <a:ext cx="3720960" cy="2865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224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224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317443" y="5742621"/>
            <a:ext cx="3995520" cy="102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42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12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7799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602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9184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638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010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3935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9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  <p:sldLayoutId id="2147484062" r:id="rId22"/>
    <p:sldLayoutId id="2147484063" r:id="rId23"/>
    <p:sldLayoutId id="2147484064" r:id="rId24"/>
    <p:sldLayoutId id="2147484065" r:id="rId25"/>
    <p:sldLayoutId id="2147484066" r:id="rId26"/>
    <p:sldLayoutId id="2147484067" r:id="rId27"/>
    <p:sldLayoutId id="2147484068" r:id="rId28"/>
    <p:sldLayoutId id="2147484069" r:id="rId29"/>
    <p:sldLayoutId id="2147484070" r:id="rId30"/>
    <p:sldLayoutId id="2147484071" r:id="rId31"/>
    <p:sldLayoutId id="2147484072" r:id="rId32"/>
    <p:sldLayoutId id="2147484073" r:id="rId33"/>
    <p:sldLayoutId id="2147484074" r:id="rId34"/>
    <p:sldLayoutId id="2147484075" r:id="rId35"/>
    <p:sldLayoutId id="2147484076" r:id="rId3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A9609-1AE5-407E-AE25-D9DA68C8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32" b="2"/>
          <a:stretch/>
        </p:blipFill>
        <p:spPr>
          <a:xfrm>
            <a:off x="963005" y="658368"/>
            <a:ext cx="12480942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7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0600" y="622082"/>
            <a:ext cx="6863657" cy="2856994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cap="all" spc="-61" dirty="0">
                <a:latin typeface="+mj-lt"/>
                <a:ea typeface="+mj-ea"/>
                <a:cs typeface="+mj-cs"/>
              </a:rPr>
              <a:t>BrainBee Modules</a:t>
            </a:r>
            <a:endParaRPr lang="en-US" sz="5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990600" y="3784139"/>
            <a:ext cx="5486400" cy="1932772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US" sz="1900" cap="all" dirty="0"/>
              <a:t>A Smart Learning Platform for Engaging Education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923" y="966699"/>
            <a:ext cx="3733270" cy="5592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62401"/>
            <a:ext cx="796659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User Management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53496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60229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5349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Accounts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4033599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creates and manages user accounts for students and teachers.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53496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60229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534966"/>
            <a:ext cx="310931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Profile Customization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4033599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update their profile details and select subjects.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298400"/>
            <a:ext cx="28754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Grade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797034"/>
            <a:ext cx="552592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 manage student grades within the module.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2984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Progress Sharing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797034"/>
            <a:ext cx="552592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share their learning progress with peers.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9223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Learning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73217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5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164800"/>
            <a:ext cx="387143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Learning 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663434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summaries adapt to your learning style. Flashcards are tailored for effective memorization.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6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164800"/>
            <a:ext cx="40415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Chatbot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663434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doubt clarification is available through the AI chatbot. Just select text for immediate assistance.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49282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49955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7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4928235"/>
            <a:ext cx="510599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Class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426869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class materials, discussions, and key details effortlessly. Track grades and performance trends.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49282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49955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8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4928235"/>
            <a:ext cx="284654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Offline Accessibility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426869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Download notes and worksheets for studying on the go. Learn anytime, anywhere, with or without internet access.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62401"/>
            <a:ext cx="786503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Peer Competition 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53496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60229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9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534966"/>
            <a:ext cx="380630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Engaging Peer Interaction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4033599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Promotes friendly competition with AI-generated quizzes and battles.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53496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48086" y="360229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10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534966"/>
            <a:ext cx="45013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Learning Experience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4033599"/>
            <a:ext cx="552592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challenge each other with varied topics.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11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298400"/>
            <a:ext cx="303192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Community Features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797034"/>
            <a:ext cx="121006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students to manage friends and track battle stats.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1270789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Achievement and Rewards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12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showcase their earned badges on personalized profiles. Achievements unlock as learners master specific educational milestones.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13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35203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Certificate Management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 certificates mark significant educational accomplishments. Students can view, download, and share their accolades with peers.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12211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14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Reward Economy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Earned coins create motivation through tangible benefits. Students redeem points for educational resources or special privileges.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Quest Participation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challenges offer additional coin-earning opportunities. Quests encourage exploration beyond standard curriculum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1151477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Performance Analytics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16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448294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Score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access their academic progress at a glance. View overall performance metrics and detailed book-by-book analysis.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17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31813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Detailed Report Cards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In-depth performance breakdowns for each educational resource. Identify strengths and areas for improvement with intuitive visual data.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18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33288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Progress Leaderboards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performance rankings across multiple timeframes. Compare weekly, monthly, and yearly standings against peers.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19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30989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Data-Driven Learning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 performance metrics into actionable insights. Make informed decisions about study habits and focus areas.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1106781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Student: AI Powered Assistant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20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36475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Academic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AI assistant provides instant answers to student questions. The model is trained specifically on course materials for accurate guidance.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21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30220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assistant improves with each interaction. It adapts to students' learning styles and common question patterns.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22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301168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Conversation History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chats are saved for future reference. Students can revisit previous explanations when studying for exams.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23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happens anytime, so our AI assistant never sleeps. Get help with difficult concepts even outside school hours.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E1C8-99AB-1B91-1C44-4A52BF68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Parent Application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2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94198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Parent: Monitor Children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Child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 easily add or remove children from their account. Track multiple students from a single dashboard.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Academic Progress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detailed report cards for each book. View subject-specific performance metrics and completion rates.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Activity Tracking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learning engagement in real-time. See time spent on different subjects and completed exercises.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30946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Reports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comprehensive weekly and monthly summaries. Get instant notifications when goals and quizzes are completed.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612957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Parent: Goals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</a:rPr>
              <a:t>5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Goal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 create, modify, and remove personalized academic goals for their children. Goals can be customized based on subjects or specific skills.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monitoring of children's advancement toward established goals. Visual progress indicators help both parents and children stay motivated.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Reward System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assign digital coins for completed goals. These rewards encourage continuous learning and achievement through positive reinforcement.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325231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Achievement Timeline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history of completed goals and earned rewards. Celebrate learning milestones to build confidence and persistence.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39039"/>
            <a:ext cx="628388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 and Supervisor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99680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Members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45328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Nasir Shahzad (SP22-BCS-077)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90977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Sohail Faiz Rasool (SP22-BCS-095)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36626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Supervisor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82274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Mr. Tanveer Ahmad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27923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Institution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73571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COMSATS University Islamabad</a:t>
            </a:r>
            <a:endParaRPr lang="en-US" sz="1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028" y="1908983"/>
            <a:ext cx="4426539" cy="4411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38E9-0A6C-23A8-6F9E-C1274BD9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Teacher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4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7093"/>
            <a:ext cx="1042666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Teacher: Class Management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979658"/>
            <a:ext cx="346710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Classroom Organization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multiple virtual classrooms with intuitive controls. Add or remove students with simple drag-and-drop functionality.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9796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0469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979658"/>
            <a:ext cx="31836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Management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4782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and organize learning materials by subject or topic. Modify existing resources to keep content fresh and relevant.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Assessment Tools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customized quizzes using our template library. Create and distribute assignments with automatic grading capabilities.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32273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Collaborative Features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classroom discussions through integrated messaging. Foster peer learning in a secure digital environment.</a:t>
            </a:r>
            <a:endParaRPr lang="en-US" sz="1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22070"/>
            <a:ext cx="839283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Teacher: Assessment Module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7946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28619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2794635"/>
            <a:ext cx="35559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293269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individual student progress across all assignments and quizzes. View completion rates and identify learning gaps instantly.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27946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28619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2794635"/>
            <a:ext cx="292727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293269"/>
            <a:ext cx="552592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learning algorithms analyze student data to generate personalized reports. Receive actionable recommendations for each student's unique learning journey.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7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298400"/>
            <a:ext cx="33770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 Learning Paths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797034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tailored educational experiences based on performance data. Adjust difficulty levels and content to match each student's abilities.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298400"/>
            <a:ext cx="292953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797034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struggling students before they fall behind. Intervene quickly with targeted support exactly when needed.</a:t>
            </a:r>
            <a:endParaRPr lang="en-US" sz="1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Non-Functional Requirements of BrainBee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Quality, Security, and Performance for an optimal educational experience</a:t>
            </a:r>
            <a:endParaRPr lang="en-US" sz="1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7725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Usability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34982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41715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3498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Quick Adoption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848457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95% of users navigate the interface within 5 minutes, ensuring immediate productivity.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34982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417153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349823"/>
            <a:ext cx="33077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848457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UI makes learning modules and quizzes instantly accessible, focusing students on learning.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1132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Comprehension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611892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Quiz system interprets 90%+ user queries correctly. Natural language enhances student-AI interaction.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132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48086" y="51805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40792" y="5113258"/>
            <a:ext cx="304395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40792" y="5611892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Smooth navigation designed for all users ensures frustration-free platform engagement.</a:t>
            </a:r>
            <a:endParaRPr lang="en-US" sz="1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7389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40464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41137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Quiz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4545092"/>
            <a:ext cx="333422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Quizzes must generate within 5 seconds. This ensures a smooth user experience.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40464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56384" y="41137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49089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 Loading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49089" y="4545092"/>
            <a:ext cx="333422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Flasahcards, videos, and learning resources must load in 3 seconds.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404645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9551" y="4113788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32256" y="4046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32256" y="4545092"/>
            <a:ext cx="333422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progress updates happen in real-time. It provides instant feedback.</a:t>
            </a:r>
            <a:endParaRPr 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9223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Interoperability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164800"/>
            <a:ext cx="288726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File Format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663434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BrainBee supports JPG and PNG uploads. Students and teachers can easily share profile pictures and learning materials.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164800"/>
            <a:ext cx="33955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Communication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663434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API communication uses HTTPS protocols. This ensures data transfers remain protected and reliable.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298400"/>
            <a:ext cx="417587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797034"/>
            <a:ext cx="121006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Standardized protocols enable integration with other educational tools. BrainBee works seamlessly with existing school systems.</a:t>
            </a:r>
            <a:endParaRPr lang="en-US" sz="1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887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8614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9287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861435"/>
            <a:ext cx="30641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Encryption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4360069"/>
            <a:ext cx="3334226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passwords are encrypted before storage. This prevents unauthorized access to sensitive information.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38614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56384" y="39287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49089" y="3861435"/>
            <a:ext cx="316420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Authenticated Access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49089" y="4360069"/>
            <a:ext cx="333422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Only authenticated users can access resources.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86143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9551" y="3928765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32256" y="386143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32256" y="4360069"/>
            <a:ext cx="333422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progress data is securely stored. This prevents tampering and breaches.</a:t>
            </a:r>
            <a:endParaRPr lang="en-US" sz="1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0F97-5A3D-30A8-3190-65A3A220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187525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login form&#10;&#10;AI-generated content may be incorrect.">
            <a:extLst>
              <a:ext uri="{FF2B5EF4-FFF2-40B4-BE49-F238E27FC236}">
                <a16:creationId xmlns:a16="http://schemas.microsoft.com/office/drawing/2014/main" id="{A62447FB-8699-097E-7C06-41D0D3AE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18" y="772160"/>
            <a:ext cx="6284162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08121"/>
            <a:ext cx="7416403" cy="1701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800" b="1" kern="0" spc="-6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BrainBee: Bridging the Education Divide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63798" y="404943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AI-powered learning platform designed to transform education through personalization, gamification, and real-time progress tracking.</a:t>
            </a:r>
            <a:endParaRPr lang="en-US" sz="1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AAEECF-C0ED-CEB0-DE54-D078AA2E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81" y="772160"/>
            <a:ext cx="6000037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3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list of information&#10;&#10;AI-generated content may be incorrect.">
            <a:extLst>
              <a:ext uri="{FF2B5EF4-FFF2-40B4-BE49-F238E27FC236}">
                <a16:creationId xmlns:a16="http://schemas.microsoft.com/office/drawing/2014/main" id="{D8C08EB9-4DC2-CEE5-B2DD-04489EAC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15" y="772160"/>
            <a:ext cx="7074369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page with text&#10;&#10;AI-generated content may be incorrect.">
            <a:extLst>
              <a:ext uri="{FF2B5EF4-FFF2-40B4-BE49-F238E27FC236}">
                <a16:creationId xmlns:a16="http://schemas.microsoft.com/office/drawing/2014/main" id="{F17EE8B2-21EE-97DB-78D3-0CFBEFA3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97" y="772160"/>
            <a:ext cx="5197804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7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446FB9DA-0BAC-ED01-220E-39B39D7A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65" y="772160"/>
            <a:ext cx="5532068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1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book&#10;&#10;AI-generated content may be incorrect.">
            <a:extLst>
              <a:ext uri="{FF2B5EF4-FFF2-40B4-BE49-F238E27FC236}">
                <a16:creationId xmlns:a16="http://schemas.microsoft.com/office/drawing/2014/main" id="{EC1B5D5F-638D-22A5-7C81-B166D4E1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41" y="772160"/>
            <a:ext cx="5214517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ocument&#10;&#10;AI-generated content may be incorrect.">
            <a:extLst>
              <a:ext uri="{FF2B5EF4-FFF2-40B4-BE49-F238E27FC236}">
                <a16:creationId xmlns:a16="http://schemas.microsoft.com/office/drawing/2014/main" id="{8199E165-F47C-D8E9-4A4C-45988767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35" y="772160"/>
            <a:ext cx="5481928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8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age of a document&#10;&#10;AI-generated content may be incorrect.">
            <a:extLst>
              <a:ext uri="{FF2B5EF4-FFF2-40B4-BE49-F238E27FC236}">
                <a16:creationId xmlns:a16="http://schemas.microsoft.com/office/drawing/2014/main" id="{62C6DD2F-6166-2169-0A36-1838507D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62" y="576072"/>
            <a:ext cx="5792522" cy="71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36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6422" y="1850973"/>
            <a:ext cx="8224058" cy="4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42" dirty="0"/>
          </a:p>
        </p:txBody>
      </p:sp>
      <p:sp>
        <p:nvSpPr>
          <p:cNvPr id="2" name="TextBox 1"/>
          <p:cNvSpPr txBox="1"/>
          <p:nvPr/>
        </p:nvSpPr>
        <p:spPr>
          <a:xfrm>
            <a:off x="4655131" y="3790607"/>
            <a:ext cx="462139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" b="1" dirty="0"/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967"/>
            <a:ext cx="616719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Education Divide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527227"/>
            <a:ext cx="3445193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kern="0" spc="-27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Inequality in Access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419469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Financial Barriers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511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Overcrowded Classes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0766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Teacher-Student Ratio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641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Personalized Feedback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27227"/>
            <a:ext cx="43514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Parental Involvement: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3929" y="412468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cannot check their child's progress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58116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cannot evaluate students' performance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03765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ability to support education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49413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limits access to learning opportunities.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92235"/>
            <a:ext cx="825210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Proposed Solution: BrainBee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217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65923" y="3164800"/>
            <a:ext cx="305038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65923" y="3663434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study plans adapt to each student's needs. The system offers instant feedback to accelerate learning.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1648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48086" y="32321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40792" y="3164800"/>
            <a:ext cx="409146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Gamification &amp; Engagement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40792" y="3663434"/>
            <a:ext cx="55259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Leaderboards and rewards boost student motivation. Peer challenges create a fun, competitive learning environment.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52984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3217" y="5365730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65923" y="5298400"/>
            <a:ext cx="39577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Parental &amp; Teacher Support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65923" y="5797034"/>
            <a:ext cx="121006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progress tracking provides essential insights. Both parents and teachers gain visibility into learning outcomes.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1" y="3672911"/>
            <a:ext cx="1700861" cy="160081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99805" y="382377"/>
            <a:ext cx="890759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/>
              <a:t>TOOLS AND TECHNOLOGIES</a:t>
            </a:r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48D0E97C-7BF9-AE98-4C7C-69955137F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2" t="11971" r="9648" b="14608"/>
          <a:stretch/>
        </p:blipFill>
        <p:spPr>
          <a:xfrm>
            <a:off x="11764779" y="4731516"/>
            <a:ext cx="2518099" cy="230844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9" name="Picture 28" descr="A logo for a software company&#10;&#10;Description automatically generated">
            <a:extLst>
              <a:ext uri="{FF2B5EF4-FFF2-40B4-BE49-F238E27FC236}">
                <a16:creationId xmlns:a16="http://schemas.microsoft.com/office/drawing/2014/main" id="{852E0FFB-9DD8-0172-A93E-B228724FA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1" t="25316" r="4609" b="22394"/>
          <a:stretch/>
        </p:blipFill>
        <p:spPr>
          <a:xfrm>
            <a:off x="6346173" y="1711972"/>
            <a:ext cx="2365501" cy="14542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63BCC7-8BD4-4A4E-8100-7B43F2692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02" y="1771111"/>
            <a:ext cx="4244517" cy="149301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4A1912-430F-4E00-A7B6-7C234817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046" y="5674279"/>
            <a:ext cx="4209182" cy="145423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26" name="Picture 2" descr="GitHub">
            <a:extLst>
              <a:ext uri="{FF2B5EF4-FFF2-40B4-BE49-F238E27FC236}">
                <a16:creationId xmlns:a16="http://schemas.microsoft.com/office/drawing/2014/main" id="{986351CA-116D-4163-BF26-4D34D403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03" y="5592476"/>
            <a:ext cx="1869461" cy="1646824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3AF163-56C9-F9B5-4E5D-5C303212F885}"/>
              </a:ext>
            </a:extLst>
          </p:cNvPr>
          <p:cNvGrpSpPr/>
          <p:nvPr/>
        </p:nvGrpSpPr>
        <p:grpSpPr>
          <a:xfrm>
            <a:off x="4748067" y="3672911"/>
            <a:ext cx="1881136" cy="1659877"/>
            <a:chOff x="6012145" y="1936490"/>
            <a:chExt cx="1583046" cy="17021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C04A45-E94E-39DE-D177-6B0A9907D4C4}"/>
                </a:ext>
              </a:extLst>
            </p:cNvPr>
            <p:cNvSpPr/>
            <p:nvPr/>
          </p:nvSpPr>
          <p:spPr>
            <a:xfrm>
              <a:off x="6012145" y="2068917"/>
              <a:ext cx="1583046" cy="135102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80" dirty="0"/>
            </a:p>
          </p:txBody>
        </p:sp>
        <p:pic>
          <p:nvPicPr>
            <p:cNvPr id="10" name="Picture 9" descr="A green leaf in a shield&#10;&#10;AI-generated content may be incorrect.">
              <a:extLst>
                <a:ext uri="{FF2B5EF4-FFF2-40B4-BE49-F238E27FC236}">
                  <a16:creationId xmlns:a16="http://schemas.microsoft.com/office/drawing/2014/main" id="{ECFEEEE4-D512-F2B3-1A27-94AC13AF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9556" y="1936490"/>
              <a:ext cx="1452424" cy="1702114"/>
            </a:xfrm>
            <a:prstGeom prst="rect">
              <a:avLst/>
            </a:prstGeom>
          </p:spPr>
        </p:pic>
      </p:grpSp>
      <p:pic>
        <p:nvPicPr>
          <p:cNvPr id="15" name="Picture 14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C81B6738-909F-7EBC-7BD1-8853AE0A1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5387" y="1551249"/>
            <a:ext cx="2308443" cy="2308443"/>
          </a:xfrm>
          <a:prstGeom prst="rect">
            <a:avLst/>
          </a:prstGeom>
        </p:spPr>
      </p:pic>
      <p:pic>
        <p:nvPicPr>
          <p:cNvPr id="20" name="Picture 19" descr="A logo with a blue and orange circle&#10;&#10;AI-generated content may be incorrect.">
            <a:extLst>
              <a:ext uri="{FF2B5EF4-FFF2-40B4-BE49-F238E27FC236}">
                <a16:creationId xmlns:a16="http://schemas.microsoft.com/office/drawing/2014/main" id="{3A05AF44-AB9B-76DB-044A-727D0FE72C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5791" y="4964661"/>
            <a:ext cx="2075298" cy="2075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8208" y="973217"/>
            <a:ext cx="5213866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Context Diagram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602617" y="2175391"/>
            <a:ext cx="623256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System Components &amp; Interactions: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602617" y="2725936"/>
            <a:ext cx="6232565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Students:</a:t>
            </a: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Start competitions, request new competitions, submit data, query chatbot, and receive report cards &amp; personalized content.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602617" y="3838456"/>
            <a:ext cx="6232565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Teachers:</a:t>
            </a: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Create classes, upload materials, grade assignments, assign tasks, receive student analytics, and confirm class enrollments.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02617" y="4950976"/>
            <a:ext cx="6232565" cy="68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Parents:</a:t>
            </a: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Register, log in, receive notifications, and access progress reports.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602617" y="5719405"/>
            <a:ext cx="6232565" cy="68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Engine:</a:t>
            </a: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Processes chatbot queries, provides responses, analyzes student data, and delivers personalized content.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02617" y="6487835"/>
            <a:ext cx="6232565" cy="68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&amp; Apple Servers:</a:t>
            </a: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Authenticate users and manage login information through Google &amp; Apple login.</a:t>
            </a:r>
            <a:endParaRPr lang="en-US" sz="1800" dirty="0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A5672D83-9A59-EFB5-A6DD-73E30328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64376"/>
            <a:ext cx="7450779" cy="6012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5405" y="678775"/>
            <a:ext cx="1005947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Case Diagram – Parent Module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3" y="1494689"/>
            <a:ext cx="5822413" cy="66072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0A034BA-20D4-B275-60C7-55BE45C9FFB4}"/>
              </a:ext>
            </a:extLst>
          </p:cNvPr>
          <p:cNvGrpSpPr/>
          <p:nvPr/>
        </p:nvGrpSpPr>
        <p:grpSpPr>
          <a:xfrm>
            <a:off x="6272213" y="1968698"/>
            <a:ext cx="7504271" cy="4158378"/>
            <a:chOff x="6272213" y="1968698"/>
            <a:chExt cx="7504271" cy="4158378"/>
          </a:xfrm>
        </p:grpSpPr>
        <p:sp>
          <p:nvSpPr>
            <p:cNvPr id="4" name="Text 1"/>
            <p:cNvSpPr/>
            <p:nvPr/>
          </p:nvSpPr>
          <p:spPr>
            <a:xfrm>
              <a:off x="6272213" y="1968698"/>
              <a:ext cx="7504271" cy="3690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Actor: </a:t>
              </a: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Parent</a:t>
              </a:r>
              <a:endParaRPr lang="en-US" sz="19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6272213" y="2559248"/>
              <a:ext cx="7504271" cy="3690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Main Use Cases:</a:t>
              </a:r>
              <a:endParaRPr lang="en-US" sz="19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272213" y="3149798"/>
              <a:ext cx="7504271" cy="7381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User Management:</a:t>
              </a: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Register, login, update profile, and delete account.</a:t>
              </a:r>
              <a:endParaRPr lang="en-US" sz="19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272213" y="3974068"/>
              <a:ext cx="7504271" cy="7381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Child Monitoring:</a:t>
              </a: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Add/remove children, track report cards, and monitor activities.</a:t>
              </a:r>
              <a:endParaRPr lang="en-US" sz="19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272213" y="4798338"/>
              <a:ext cx="7504271" cy="3690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900"/>
                </a:lnSpc>
                <a:buSzPct val="100000"/>
                <a:buChar char="•"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Goal Management:</a:t>
              </a: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Set, update, and track goal progress.</a:t>
              </a:r>
              <a:endParaRPr lang="en-US" sz="19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6272213" y="5388888"/>
              <a:ext cx="7504271" cy="7381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b="1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Purpose:</a:t>
              </a: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Defines the parent's role in managing accounts, overseeing children's academic progress, and tracking goal achievements</a:t>
              </a:r>
              <a:endParaRPr lang="en-US" sz="19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7257" y="586264"/>
            <a:ext cx="8995767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b="1" kern="0" spc="-38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Case Diagram – Teacher Module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2" y="1190743"/>
            <a:ext cx="5764922" cy="66852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2937" y="1701284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Actor: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Teacher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352937" y="2211824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 Use Cases: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52937" y="2722364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Account </a:t>
            </a:r>
            <a:r>
              <a:rPr lang="en-US" sz="165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(Includes: Email &amp; Password Validation)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52937" y="3115866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Class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352937" y="3509367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Student </a:t>
            </a:r>
            <a:r>
              <a:rPr lang="en-US" sz="165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(Includes: Student Email Validation)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52937" y="3902869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Student Performance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352937" y="4296370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Assignment </a:t>
            </a:r>
            <a:r>
              <a:rPr lang="en-US" sz="165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(Includes: Deadline Validation)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352937" y="4689872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Automated Quizzes </a:t>
            </a:r>
            <a:r>
              <a:rPr lang="en-US" sz="1650" i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(Option for Manual Override)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52937" y="5200412"/>
            <a:ext cx="754022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Purpose: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Depicts teacher interactions with the system and core functionalities.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</TotalTime>
  <Words>1524</Words>
  <Application>Microsoft Office PowerPoint</Application>
  <PresentationFormat>Custom</PresentationFormat>
  <Paragraphs>257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Open Sans</vt:lpstr>
      <vt:lpstr>Source Sans Pro</vt:lpstr>
      <vt:lpstr>Gill Sans MT</vt:lpstr>
      <vt:lpstr>Montserrat Bold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Parent Application </vt:lpstr>
      <vt:lpstr>PowerPoint Presentation</vt:lpstr>
      <vt:lpstr>PowerPoint Presentation</vt:lpstr>
      <vt:lpstr>Teacher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sohail</cp:lastModifiedBy>
  <cp:revision>9</cp:revision>
  <dcterms:created xsi:type="dcterms:W3CDTF">2025-03-16T07:25:18Z</dcterms:created>
  <dcterms:modified xsi:type="dcterms:W3CDTF">2025-03-16T16:24:59Z</dcterms:modified>
</cp:coreProperties>
</file>